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4" r:id="rId2"/>
    <p:sldId id="299" r:id="rId3"/>
    <p:sldId id="296" r:id="rId4"/>
    <p:sldId id="258" r:id="rId5"/>
    <p:sldId id="265" r:id="rId6"/>
    <p:sldId id="281" r:id="rId7"/>
    <p:sldId id="288" r:id="rId8"/>
    <p:sldId id="259" r:id="rId9"/>
    <p:sldId id="291" r:id="rId10"/>
    <p:sldId id="260" r:id="rId11"/>
    <p:sldId id="302" r:id="rId12"/>
    <p:sldId id="301" r:id="rId13"/>
    <p:sldId id="267" r:id="rId14"/>
    <p:sldId id="274" r:id="rId15"/>
    <p:sldId id="292" r:id="rId16"/>
    <p:sldId id="294" r:id="rId17"/>
    <p:sldId id="276" r:id="rId18"/>
    <p:sldId id="293" r:id="rId19"/>
    <p:sldId id="303" r:id="rId20"/>
    <p:sldId id="287" r:id="rId21"/>
    <p:sldId id="289" r:id="rId22"/>
    <p:sldId id="269" r:id="rId23"/>
    <p:sldId id="268" r:id="rId24"/>
    <p:sldId id="271" r:id="rId25"/>
    <p:sldId id="272" r:id="rId26"/>
    <p:sldId id="278" r:id="rId27"/>
    <p:sldId id="282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769"/>
    <a:srgbClr val="DB882D"/>
    <a:srgbClr val="BE4AB0"/>
    <a:srgbClr val="F3FFD7"/>
    <a:srgbClr val="F3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ownloads\Stonesfield%20Neighbourhood%20Plan%20INDIVIDUAL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i\Downloads\Stonesfield%20Neighbourhood%20Plan%20INDIVIDUAL%20graphs(AutoRecover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EE-4D46-8380-2507C9FD30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EE-4D46-8380-2507C9FD30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EE-4D46-8380-2507C9FD30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EE-4D46-8380-2507C9FD30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EE-4D46-8380-2507C9FD30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7EE-4D46-8380-2507C9FD30A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7EE-4D46-8380-2507C9FD30A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7EE-4D46-8380-2507C9FD30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6'!$F$5:$F$12</c:f>
              <c:strCache>
                <c:ptCount val="8"/>
                <c:pt idx="0">
                  <c:v>16-18</c:v>
                </c:pt>
                <c:pt idx="1">
                  <c:v>19-24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65-79</c:v>
                </c:pt>
                <c:pt idx="7">
                  <c:v>80+</c:v>
                </c:pt>
              </c:strCache>
            </c:strRef>
          </c:cat>
          <c:val>
            <c:numRef>
              <c:f>'Question 6'!$G$5:$G$12</c:f>
              <c:numCache>
                <c:formatCode>General</c:formatCode>
                <c:ptCount val="8"/>
                <c:pt idx="0">
                  <c:v>18</c:v>
                </c:pt>
                <c:pt idx="1">
                  <c:v>20</c:v>
                </c:pt>
                <c:pt idx="2">
                  <c:v>37</c:v>
                </c:pt>
                <c:pt idx="3">
                  <c:v>50</c:v>
                </c:pt>
                <c:pt idx="4">
                  <c:v>102</c:v>
                </c:pt>
                <c:pt idx="5">
                  <c:v>134</c:v>
                </c:pt>
                <c:pt idx="6">
                  <c:v>179</c:v>
                </c:pt>
                <c:pt idx="7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EE-4D46-8380-2507C9FD3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570768661574803"/>
          <c:y val="5.55161466273199E-2"/>
          <c:w val="0.141039100103522"/>
          <c:h val="0.80012475349995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968308065969404"/>
          <c:y val="2.8176229508196701E-2"/>
          <c:w val="0.44841393426567899"/>
          <c:h val="0.906479558907596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'Question 30'!$B$30</c:f>
              <c:strCache>
                <c:ptCount val="1"/>
                <c:pt idx="0">
                  <c:v>Strongly or Slightly Agree</c:v>
                </c:pt>
              </c:strCache>
            </c:strRef>
          </c:tx>
          <c:invertIfNegative val="0"/>
          <c:cat>
            <c:strRef>
              <c:f>'Question 30'!$A$31:$A$35</c:f>
              <c:strCache>
                <c:ptCount val="5"/>
                <c:pt idx="1">
                  <c:v>Development of affordable or low-cost housing for occupation by people with a Stonesfield or very local employment connection.</c:v>
                </c:pt>
                <c:pt idx="2">
                  <c:v>Infill housing on any available plot within the current built up area.</c:v>
                </c:pt>
                <c:pt idx="3">
                  <c:v>Proposals to convert existing domestic dwellings in to smaller units.</c:v>
                </c:pt>
                <c:pt idx="4">
                  <c:v>Development within the gardens of existing residential buildings.</c:v>
                </c:pt>
              </c:strCache>
            </c:strRef>
          </c:cat>
          <c:val>
            <c:numRef>
              <c:f>'Question 30'!$B$31:$B$35</c:f>
              <c:numCache>
                <c:formatCode>0.0%</c:formatCode>
                <c:ptCount val="5"/>
                <c:pt idx="1">
                  <c:v>0.77565217391304297</c:v>
                </c:pt>
                <c:pt idx="2">
                  <c:v>0.42582897033158801</c:v>
                </c:pt>
                <c:pt idx="3">
                  <c:v>0.398954703832753</c:v>
                </c:pt>
                <c:pt idx="4">
                  <c:v>0.27874564459930301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6-494D-92A4-A4E6724958D9}"/>
            </c:ext>
          </c:extLst>
        </c:ser>
        <c:ser>
          <c:idx val="1"/>
          <c:order val="1"/>
          <c:tx>
            <c:strRef>
              <c:f>'Question 30'!$C$30</c:f>
              <c:strCache>
                <c:ptCount val="1"/>
                <c:pt idx="0">
                  <c:v>Neutral</c:v>
                </c:pt>
              </c:strCache>
            </c:strRef>
          </c:tx>
          <c:invertIfNegative val="0"/>
          <c:cat>
            <c:strRef>
              <c:f>'Question 30'!$A$31:$A$35</c:f>
              <c:strCache>
                <c:ptCount val="5"/>
                <c:pt idx="1">
                  <c:v>Development of affordable or low-cost housing for occupation by people with a Stonesfield or very local employment connection.</c:v>
                </c:pt>
                <c:pt idx="2">
                  <c:v>Infill housing on any available plot within the current built up area.</c:v>
                </c:pt>
                <c:pt idx="3">
                  <c:v>Proposals to convert existing domestic dwellings in to smaller units.</c:v>
                </c:pt>
                <c:pt idx="4">
                  <c:v>Development within the gardens of existing residential buildings.</c:v>
                </c:pt>
              </c:strCache>
            </c:strRef>
          </c:cat>
          <c:val>
            <c:numRef>
              <c:f>'Question 30'!$C$31:$C$35</c:f>
              <c:numCache>
                <c:formatCode>0.0%</c:formatCode>
                <c:ptCount val="5"/>
                <c:pt idx="1">
                  <c:v>0.132173913043478</c:v>
                </c:pt>
                <c:pt idx="2">
                  <c:v>0.216404886561955</c:v>
                </c:pt>
                <c:pt idx="3">
                  <c:v>0.37630662020905897</c:v>
                </c:pt>
                <c:pt idx="4">
                  <c:v>0.24390243902438999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A6-494D-92A4-A4E6724958D9}"/>
            </c:ext>
          </c:extLst>
        </c:ser>
        <c:ser>
          <c:idx val="2"/>
          <c:order val="2"/>
          <c:tx>
            <c:strRef>
              <c:f>'Question 30'!$D$30</c:f>
              <c:strCache>
                <c:ptCount val="1"/>
                <c:pt idx="0">
                  <c:v>Strongly or Slightly Disagree</c:v>
                </c:pt>
              </c:strCache>
            </c:strRef>
          </c:tx>
          <c:invertIfNegative val="0"/>
          <c:cat>
            <c:strRef>
              <c:f>'Question 30'!$A$31:$A$35</c:f>
              <c:strCache>
                <c:ptCount val="5"/>
                <c:pt idx="1">
                  <c:v>Development of affordable or low-cost housing for occupation by people with a Stonesfield or very local employment connection.</c:v>
                </c:pt>
                <c:pt idx="2">
                  <c:v>Infill housing on any available plot within the current built up area.</c:v>
                </c:pt>
                <c:pt idx="3">
                  <c:v>Proposals to convert existing domestic dwellings in to smaller units.</c:v>
                </c:pt>
                <c:pt idx="4">
                  <c:v>Development within the gardens of existing residential buildings.</c:v>
                </c:pt>
              </c:strCache>
            </c:strRef>
          </c:cat>
          <c:val>
            <c:numRef>
              <c:f>'Question 30'!$D$31:$D$35</c:f>
              <c:numCache>
                <c:formatCode>0.0%</c:formatCode>
                <c:ptCount val="5"/>
                <c:pt idx="1">
                  <c:v>9.2173913043478203E-2</c:v>
                </c:pt>
                <c:pt idx="2">
                  <c:v>0.35776614310645699</c:v>
                </c:pt>
                <c:pt idx="3">
                  <c:v>0.224738675958188</c:v>
                </c:pt>
                <c:pt idx="4">
                  <c:v>0.47735191637630697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A6-494D-92A4-A4E672495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8273992"/>
        <c:axId val="318277128"/>
      </c:barChart>
      <c:catAx>
        <c:axId val="318273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8277128"/>
        <c:crosses val="autoZero"/>
        <c:auto val="1"/>
        <c:lblAlgn val="ctr"/>
        <c:lblOffset val="100"/>
        <c:noMultiLvlLbl val="0"/>
      </c:catAx>
      <c:valAx>
        <c:axId val="318277128"/>
        <c:scaling>
          <c:orientation val="minMax"/>
          <c:max val="1"/>
        </c:scaling>
        <c:delete val="1"/>
        <c:axPos val="b"/>
        <c:majorGridlines/>
        <c:numFmt formatCode="0%" sourceLinked="0"/>
        <c:majorTickMark val="none"/>
        <c:minorTickMark val="none"/>
        <c:tickLblPos val="nextTo"/>
        <c:crossAx val="318273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D470F-A00D-4893-97E5-CD2A08A86BB5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52172-0C35-4AC6-9493-7C5159C0D8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5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2C44-6E5B-7344-F434-ADE7C1424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FB45B-91D2-5D54-9155-31F267AA1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37006-1BF0-2441-02FD-4BC84C9E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ACA78-FB12-C4A0-9C84-DD350A08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90148-486A-341E-D4F6-4F4ABCD5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34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B2FA-A17B-CDB6-C514-F7685CAA6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68BBA-64A1-89D6-4727-99F7A5E28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76258-8DD8-082D-7294-AAF446CD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128E3-604D-C773-343B-454E9153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A07D4-BBE4-997B-FF1B-5AB00B8E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63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BD987-2BDE-5E56-4892-51C608178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10B19-933F-2159-8F37-0BCF724F4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A9DE1-EEE0-0D5A-DBD7-83F10F5F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7D2C5-73F1-2D09-8E75-FA5094D4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34711-568F-2032-0713-0C030FD6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0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507A-BC94-C330-DB57-C25AF186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34C39-4B50-375D-FFC2-1784AEDF1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11D9C-EE2A-D952-4C6E-FB57A322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AF8BC-AF9C-97D5-C798-0CA3B636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4F33B-27E6-63A6-6BB2-C7809777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8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6075-EA84-4421-FE51-7DED4899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C5933-D1D8-7554-83F8-84E95A538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19229-76E3-5C74-D4CA-64ED10BD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AB681-9AF5-D6DE-8E64-40207C2A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57514-A364-EFEC-3FDD-AF8A1871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94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3A24-B01D-8101-CD32-8F8B35BE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1FAD-D535-5E35-7C79-B519EE6EB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1B856-A95B-80EE-3125-BF782BF75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DAACF-B8B4-9B2C-CB2A-99DA8AF2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5DAF7-6CE5-2180-2355-E22CF794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CCEBB-CCB0-CE51-6B03-F622645A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4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CF88F-CB52-2AF8-D0EA-2E59FD7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2B088-AD4B-A592-53F0-4E95DF031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6116C-E7E6-4DEB-2705-E24C509C4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2E832-F5F0-074C-0E38-931D105ED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69A4C-A112-13A6-046B-D73E3CDD2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5D3E9-8331-99AE-E858-B15FC455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CFA5F-FF98-8B28-C7BA-0FC06D3D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6A6BCB-7A52-EBBC-6B2B-FC7567E2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1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769C-BEB2-0FAA-0BBB-8216C2E2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B4F8B-5885-D704-5E5A-45ED4C59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17748-8736-76E7-8195-73E30AC9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542D5-3D22-2539-9EC9-9F2EB155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13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80670-13DF-2FD5-58E1-7EDD0111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3356D-3ED9-8A04-9409-DDCFD1AC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6F3C4-4F42-C78F-46CF-79F18412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72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3FF5-C6E6-5F72-9ACA-CF546507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8CFDC-85D7-7633-5709-EEF5A80A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D7A51-E4E7-6B0F-3131-CB8A274EC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C52AE-1F4C-EC38-5B91-8E2FD555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7F1F4-630C-06D8-1EB5-A1A074E5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7D6D8-3579-91C8-3C49-8F0172E1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0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CB95-1D65-45D0-79A7-38F83FE0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51190F-CD4D-A5DF-11B0-38337D22B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8C661-D427-ECEF-3657-49989A433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705CF-AE44-D8D8-7565-AD84DE38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7D2-EF1D-4482-91F7-32F4BB2C1609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12289-1C95-118E-7DE3-68872805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702D7-3F40-E8F3-3E5A-6EF9633C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5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3BB4B-E445-286A-E064-85C4488A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EB4F9-D01A-C7C0-E291-094ABF20A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04F02-4F06-A474-7FAA-BE960346F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7F7D2-EF1D-4482-91F7-32F4BB2C1609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AD9DA-CE62-6399-79B2-02CC25580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979F3-DEA7-203C-8D87-4300CEF1A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DAE7E-AA71-4BD6-B063-F0569A9E3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2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1D8935-90B8-192D-6D71-544ED90BF26B}"/>
              </a:ext>
            </a:extLst>
          </p:cNvPr>
          <p:cNvSpPr txBox="1"/>
          <p:nvPr/>
        </p:nvSpPr>
        <p:spPr>
          <a:xfrm>
            <a:off x="2857500" y="416642"/>
            <a:ext cx="6497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SURVEY RESULTS &amp; UPDATE </a:t>
            </a:r>
          </a:p>
        </p:txBody>
      </p:sp>
      <p:pic>
        <p:nvPicPr>
          <p:cNvPr id="10" name="Picture 9" descr="snp green 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832" y="1524915"/>
            <a:ext cx="4534834" cy="4520285"/>
          </a:xfrm>
          <a:prstGeom prst="rect">
            <a:avLst/>
          </a:prstGeom>
        </p:spPr>
      </p:pic>
      <p:pic>
        <p:nvPicPr>
          <p:cNvPr id="14" name="Picture 13" descr="VILLAGE_SURVEY_cov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1158">
            <a:off x="6682032" y="1269733"/>
            <a:ext cx="3636288" cy="5176363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130175" dist="127000" dir="81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E0CF9A8-0B43-5DAE-D70C-E4ED7DB8FB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801345"/>
              </p:ext>
            </p:extLst>
          </p:nvPr>
        </p:nvGraphicFramePr>
        <p:xfrm>
          <a:off x="474020" y="165100"/>
          <a:ext cx="11243960" cy="715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AFE71A7-A2BF-69CD-7A02-41ECA156C201}"/>
              </a:ext>
            </a:extLst>
          </p:cNvPr>
          <p:cNvSpPr txBox="1"/>
          <p:nvPr/>
        </p:nvSpPr>
        <p:spPr>
          <a:xfrm>
            <a:off x="850901" y="482600"/>
            <a:ext cx="303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Age of respondents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400" y="4864100"/>
            <a:ext cx="2095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Reflects the demography of the village</a:t>
            </a:r>
          </a:p>
        </p:txBody>
      </p:sp>
    </p:spTree>
    <p:extLst>
      <p:ext uri="{BB962C8B-B14F-4D97-AF65-F5344CB8AC3E}">
        <p14:creationId xmlns:p14="http://schemas.microsoft.com/office/powerpoint/2010/main" val="282054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603288-459A-C690-ED60-EFB6AF626E60}"/>
              </a:ext>
            </a:extLst>
          </p:cNvPr>
          <p:cNvSpPr txBox="1"/>
          <p:nvPr/>
        </p:nvSpPr>
        <p:spPr>
          <a:xfrm>
            <a:off x="1092200" y="320847"/>
            <a:ext cx="7150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Which three things do you most like about living in Stonesfield?</a:t>
            </a:r>
          </a:p>
        </p:txBody>
      </p:sp>
      <p:pic>
        <p:nvPicPr>
          <p:cNvPr id="4" name="Picture 3" descr="Ind Survey Q3 Word Cloud top 55 words in blue 18-06-23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826" y="1747974"/>
            <a:ext cx="10260348" cy="50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87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C2FEEB-F039-1BE2-4AC2-B3DE5B56AF75}"/>
              </a:ext>
            </a:extLst>
          </p:cNvPr>
          <p:cNvSpPr txBox="1"/>
          <p:nvPr/>
        </p:nvSpPr>
        <p:spPr>
          <a:xfrm>
            <a:off x="1879600" y="495300"/>
            <a:ext cx="858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If there are three things in Stonesfield you would like to see improved, what are they?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E7FC7F-1B3E-E4FE-F908-427A92CFF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22191"/>
              </p:ext>
            </p:extLst>
          </p:nvPr>
        </p:nvGraphicFramePr>
        <p:xfrm>
          <a:off x="1955800" y="2041815"/>
          <a:ext cx="8280400" cy="4047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0522">
                  <a:extLst>
                    <a:ext uri="{9D8B030D-6E8A-4147-A177-3AD203B41FA5}">
                      <a16:colId xmlns:a16="http://schemas.microsoft.com/office/drawing/2014/main" val="3212927997"/>
                    </a:ext>
                  </a:extLst>
                </a:gridCol>
                <a:gridCol w="1689878">
                  <a:extLst>
                    <a:ext uri="{9D8B030D-6E8A-4147-A177-3AD203B41FA5}">
                      <a16:colId xmlns:a16="http://schemas.microsoft.com/office/drawing/2014/main" val="1331094021"/>
                    </a:ext>
                  </a:extLst>
                </a:gridCol>
              </a:tblGrid>
              <a:tr h="578211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GB" sz="32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responses</a:t>
                      </a: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466371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Reopen the White Horse pub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350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264858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Improve bus services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165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558461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Improve road conditions/pot holes!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81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2567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River Evenlode/sewerage/water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74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816884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Improve/restrict parking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47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56759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Improve pavements &amp; paths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45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552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16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7E0B4F-FF94-12E9-374C-0DCB5CBEA430}"/>
              </a:ext>
            </a:extLst>
          </p:cNvPr>
          <p:cNvSpPr/>
          <p:nvPr/>
        </p:nvSpPr>
        <p:spPr>
          <a:xfrm>
            <a:off x="731520" y="1683251"/>
            <a:ext cx="5046980" cy="41841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4AB50-CCDC-1877-D1AD-A5CCB2EC5732}"/>
              </a:ext>
            </a:extLst>
          </p:cNvPr>
          <p:cNvSpPr txBox="1"/>
          <p:nvPr/>
        </p:nvSpPr>
        <p:spPr>
          <a:xfrm>
            <a:off x="829795" y="1683251"/>
            <a:ext cx="5012205" cy="5016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0" u="none" strike="noStrike" dirty="0">
                <a:solidFill>
                  <a:schemeClr val="bg1"/>
                </a:solidFill>
                <a:effectLst/>
              </a:rPr>
              <a:t>People living in Stonesfield </a:t>
            </a:r>
            <a:r>
              <a:rPr lang="en-GB" sz="3200" b="1" i="0" u="none" strike="noStrike" dirty="0">
                <a:solidFill>
                  <a:schemeClr val="bg1"/>
                </a:solidFill>
                <a:effectLst/>
              </a:rPr>
              <a:t>less than </a:t>
            </a:r>
            <a:r>
              <a:rPr lang="en-GB" sz="3200" i="0" u="none" strike="noStrike" dirty="0">
                <a:solidFill>
                  <a:schemeClr val="bg1"/>
                </a:solidFill>
                <a:effectLst/>
              </a:rPr>
              <a:t>5 years</a:t>
            </a:r>
          </a:p>
          <a:p>
            <a:r>
              <a:rPr lang="en-GB" sz="3200" dirty="0">
                <a:solidFill>
                  <a:schemeClr val="bg1"/>
                </a:solidFill>
              </a:rPr>
              <a:t>Why did you move here?</a:t>
            </a:r>
          </a:p>
          <a:p>
            <a:endParaRPr lang="en-GB" sz="3200" i="0" u="none" strike="noStrike" dirty="0">
              <a:solidFill>
                <a:schemeClr val="bg1"/>
              </a:solidFill>
              <a:effectLst/>
            </a:endParaRP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63% Countryside</a:t>
            </a:r>
          </a:p>
          <a:p>
            <a:pPr lvl="1"/>
            <a:r>
              <a:rPr lang="en-GB" sz="3200" i="0" u="none" strike="noStrike" dirty="0">
                <a:solidFill>
                  <a:schemeClr val="bg1"/>
                </a:solidFill>
                <a:effectLst/>
              </a:rPr>
              <a:t>41% Rural area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24% House prices</a:t>
            </a:r>
          </a:p>
          <a:p>
            <a:pPr lvl="1"/>
            <a:r>
              <a:rPr lang="en-GB" sz="3200" i="0" u="none" strike="noStrike" dirty="0">
                <a:solidFill>
                  <a:schemeClr val="bg1"/>
                </a:solidFill>
                <a:effectLst/>
              </a:rPr>
              <a:t>23% Near employment</a:t>
            </a:r>
          </a:p>
          <a:p>
            <a:endParaRPr lang="en-GB" sz="32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63728-2EC8-49B6-EBA1-D8C35A8FC6C8}"/>
              </a:ext>
            </a:extLst>
          </p:cNvPr>
          <p:cNvSpPr txBox="1"/>
          <p:nvPr/>
        </p:nvSpPr>
        <p:spPr>
          <a:xfrm>
            <a:off x="762000" y="558800"/>
            <a:ext cx="10680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333333"/>
                </a:solidFill>
              </a:rPr>
              <a:t>Your</a:t>
            </a:r>
            <a:r>
              <a:rPr lang="en-GB" sz="3600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GB" sz="3600" b="1" dirty="0">
                <a:solidFill>
                  <a:srgbClr val="333333"/>
                </a:solidFill>
              </a:rPr>
              <a:t>t</a:t>
            </a:r>
            <a:r>
              <a:rPr lang="en-GB" sz="3600" b="1" i="0" u="none" strike="noStrike" dirty="0">
                <a:solidFill>
                  <a:srgbClr val="333333"/>
                </a:solidFill>
                <a:effectLst/>
              </a:rPr>
              <a:t>op reasons for living in Stonesfield</a:t>
            </a:r>
            <a:r>
              <a:rPr lang="en-GB" sz="36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7E0B4F-FF94-12E9-374C-0DCB5CBEA430}"/>
              </a:ext>
            </a:extLst>
          </p:cNvPr>
          <p:cNvSpPr/>
          <p:nvPr/>
        </p:nvSpPr>
        <p:spPr>
          <a:xfrm>
            <a:off x="6395720" y="1683251"/>
            <a:ext cx="5046980" cy="41841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9B9A0-75D9-8FAB-9BCD-29974B299BC3}"/>
              </a:ext>
            </a:extLst>
          </p:cNvPr>
          <p:cNvSpPr txBox="1"/>
          <p:nvPr/>
        </p:nvSpPr>
        <p:spPr>
          <a:xfrm>
            <a:off x="6515100" y="1689100"/>
            <a:ext cx="482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0" u="none" strike="noStrike" dirty="0">
                <a:solidFill>
                  <a:schemeClr val="bg1"/>
                </a:solidFill>
                <a:effectLst/>
              </a:rPr>
              <a:t>People living in Stonesfield </a:t>
            </a:r>
            <a:r>
              <a:rPr lang="en-GB" sz="3200" b="1" i="0" u="none" strike="noStrike" dirty="0">
                <a:solidFill>
                  <a:schemeClr val="bg1"/>
                </a:solidFill>
                <a:effectLst/>
              </a:rPr>
              <a:t>more than </a:t>
            </a:r>
            <a:r>
              <a:rPr lang="en-GB" sz="3200" i="0" u="none" strike="noStrike" dirty="0">
                <a:solidFill>
                  <a:schemeClr val="bg1"/>
                </a:solidFill>
                <a:effectLst/>
              </a:rPr>
              <a:t>5 years</a:t>
            </a:r>
          </a:p>
          <a:p>
            <a:r>
              <a:rPr lang="en-GB" sz="3200" dirty="0">
                <a:solidFill>
                  <a:schemeClr val="bg1"/>
                </a:solidFill>
              </a:rPr>
              <a:t>Why have you stayed here?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81% Countryside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61% Rural area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34% Grew up here</a:t>
            </a:r>
          </a:p>
          <a:p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5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3AD342-3ED9-AFA6-2917-5B7C9DFBEA4E}"/>
              </a:ext>
            </a:extLst>
          </p:cNvPr>
          <p:cNvSpPr txBox="1"/>
          <p:nvPr/>
        </p:nvSpPr>
        <p:spPr>
          <a:xfrm>
            <a:off x="1295401" y="564545"/>
            <a:ext cx="6666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What’s important to you?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56295B-ED97-0407-A2A7-BAEE3AB99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28584"/>
              </p:ext>
            </p:extLst>
          </p:nvPr>
        </p:nvGraphicFramePr>
        <p:xfrm>
          <a:off x="1320800" y="1361408"/>
          <a:ext cx="10020300" cy="4764494"/>
        </p:xfrm>
        <a:graphic>
          <a:graphicData uri="http://schemas.openxmlformats.org/drawingml/2006/table">
            <a:tbl>
              <a:tblPr/>
              <a:tblGrid>
                <a:gridCol w="7581900">
                  <a:extLst>
                    <a:ext uri="{9D8B030D-6E8A-4147-A177-3AD203B41FA5}">
                      <a16:colId xmlns:a16="http://schemas.microsoft.com/office/drawing/2014/main" val="39898482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289280986"/>
                    </a:ext>
                  </a:extLst>
                </a:gridCol>
              </a:tblGrid>
              <a:tr h="495954">
                <a:tc>
                  <a:txBody>
                    <a:bodyPr/>
                    <a:lstStyle/>
                    <a:p>
                      <a:pPr algn="l" fontAlgn="b"/>
                      <a:endParaRPr lang="en-GB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 important/ important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2806808"/>
                  </a:ext>
                </a:extLst>
              </a:tr>
              <a:tr h="510572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Protecting green spaces, footpaths &amp; views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3137680"/>
                  </a:ext>
                </a:extLst>
              </a:tr>
              <a:tr h="740116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Protecting the Parish’s traditional buildings and other heritage assets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378660"/>
                  </a:ext>
                </a:extLst>
              </a:tr>
              <a:tr h="740116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Protecting trees, woodland, hedges, countryside, wildlife &amp; biodiversity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9283193"/>
                  </a:ext>
                </a:extLst>
              </a:tr>
              <a:tr h="495954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Reducing / slowing traffic through the village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2849071"/>
                  </a:ext>
                </a:extLst>
              </a:tr>
              <a:tr h="495954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Prevention of sewage overflows in the village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5516109"/>
                  </a:ext>
                </a:extLst>
              </a:tr>
              <a:tr h="495954">
                <a:tc>
                  <a:txBody>
                    <a:bodyPr/>
                    <a:lstStyle/>
                    <a:p>
                      <a:pPr algn="l" fontAlgn="b"/>
                      <a:r>
                        <a:rPr lang="en-GB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Addressing pollution of River </a:t>
                      </a:r>
                      <a:r>
                        <a:rPr lang="en-GB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Evenlode</a:t>
                      </a:r>
                      <a:endParaRPr lang="en-GB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  <a:endParaRPr lang="en-GB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23154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D7AC779-0F98-E229-33E6-76B826BCCFBA}"/>
              </a:ext>
            </a:extLst>
          </p:cNvPr>
          <p:cNvGrpSpPr/>
          <p:nvPr/>
        </p:nvGrpSpPr>
        <p:grpSpPr>
          <a:xfrm>
            <a:off x="755544" y="5257137"/>
            <a:ext cx="295668" cy="415456"/>
            <a:chOff x="627121" y="2059296"/>
            <a:chExt cx="433782" cy="520118"/>
          </a:xfrm>
          <a:solidFill>
            <a:srgbClr val="00B050"/>
          </a:solidFill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0D2C499-26CD-4F34-8AB7-84AC3981BF6B}"/>
                </a:ext>
              </a:extLst>
            </p:cNvPr>
            <p:cNvSpPr/>
            <p:nvPr/>
          </p:nvSpPr>
          <p:spPr>
            <a:xfrm rot="2439771">
              <a:off x="627121" y="2367366"/>
              <a:ext cx="300078" cy="1011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980FB4C0-1AA3-1C1C-6DCC-74B033501C98}"/>
                </a:ext>
              </a:extLst>
            </p:cNvPr>
            <p:cNvSpPr/>
            <p:nvPr/>
          </p:nvSpPr>
          <p:spPr>
            <a:xfrm rot="18473030">
              <a:off x="752937" y="2271448"/>
              <a:ext cx="520118" cy="9581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3C4D1D-9534-E289-DF76-A09A28D8F125}"/>
              </a:ext>
            </a:extLst>
          </p:cNvPr>
          <p:cNvGrpSpPr/>
          <p:nvPr/>
        </p:nvGrpSpPr>
        <p:grpSpPr>
          <a:xfrm>
            <a:off x="795493" y="5711886"/>
            <a:ext cx="295668" cy="415456"/>
            <a:chOff x="627121" y="2059296"/>
            <a:chExt cx="433782" cy="520118"/>
          </a:xfrm>
          <a:solidFill>
            <a:srgbClr val="00B050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F13BEE7-606D-0B01-00CC-2549DBD13DEC}"/>
                </a:ext>
              </a:extLst>
            </p:cNvPr>
            <p:cNvSpPr/>
            <p:nvPr/>
          </p:nvSpPr>
          <p:spPr>
            <a:xfrm rot="2439771">
              <a:off x="627121" y="2367366"/>
              <a:ext cx="300078" cy="1011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A21291F1-AD06-4C4A-6054-365892248022}"/>
                </a:ext>
              </a:extLst>
            </p:cNvPr>
            <p:cNvSpPr/>
            <p:nvPr/>
          </p:nvSpPr>
          <p:spPr>
            <a:xfrm rot="18473030">
              <a:off x="752937" y="2271448"/>
              <a:ext cx="520118" cy="9581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F966A5-E994-0DB0-BB1B-BACE88F0E922}"/>
              </a:ext>
            </a:extLst>
          </p:cNvPr>
          <p:cNvGrpSpPr/>
          <p:nvPr/>
        </p:nvGrpSpPr>
        <p:grpSpPr>
          <a:xfrm>
            <a:off x="724290" y="2347986"/>
            <a:ext cx="295668" cy="415456"/>
            <a:chOff x="627121" y="2059296"/>
            <a:chExt cx="433782" cy="520118"/>
          </a:xfrm>
          <a:solidFill>
            <a:srgbClr val="00B050"/>
          </a:solidFill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31927AC4-90B2-0E2D-039D-647D26378B78}"/>
                </a:ext>
              </a:extLst>
            </p:cNvPr>
            <p:cNvSpPr/>
            <p:nvPr/>
          </p:nvSpPr>
          <p:spPr>
            <a:xfrm rot="2439771">
              <a:off x="627121" y="2367366"/>
              <a:ext cx="300078" cy="1011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59128E3-C982-F157-3A14-C8B16FFB304E}"/>
                </a:ext>
              </a:extLst>
            </p:cNvPr>
            <p:cNvSpPr/>
            <p:nvPr/>
          </p:nvSpPr>
          <p:spPr>
            <a:xfrm rot="18473030">
              <a:off x="752937" y="2271448"/>
              <a:ext cx="520118" cy="9581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F0E640-68CA-5EFB-21D1-96EFB0F9998F}"/>
              </a:ext>
            </a:extLst>
          </p:cNvPr>
          <p:cNvGrpSpPr/>
          <p:nvPr/>
        </p:nvGrpSpPr>
        <p:grpSpPr>
          <a:xfrm>
            <a:off x="762440" y="2932844"/>
            <a:ext cx="295668" cy="415456"/>
            <a:chOff x="627121" y="2059296"/>
            <a:chExt cx="433782" cy="520118"/>
          </a:xfrm>
          <a:solidFill>
            <a:srgbClr val="00B050"/>
          </a:solidFill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28E23EC0-F5D7-D132-B4B8-761E3A2169CC}"/>
                </a:ext>
              </a:extLst>
            </p:cNvPr>
            <p:cNvSpPr/>
            <p:nvPr/>
          </p:nvSpPr>
          <p:spPr>
            <a:xfrm rot="2439771">
              <a:off x="627121" y="2367366"/>
              <a:ext cx="300078" cy="1011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58342B7-DCA3-1655-AE51-1CA43B77DDD7}"/>
                </a:ext>
              </a:extLst>
            </p:cNvPr>
            <p:cNvSpPr/>
            <p:nvPr/>
          </p:nvSpPr>
          <p:spPr>
            <a:xfrm rot="18473030">
              <a:off x="752937" y="2271448"/>
              <a:ext cx="520118" cy="9581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4230AA-2B11-FCE9-32DA-0C54E2F83BF7}"/>
              </a:ext>
            </a:extLst>
          </p:cNvPr>
          <p:cNvGrpSpPr/>
          <p:nvPr/>
        </p:nvGrpSpPr>
        <p:grpSpPr>
          <a:xfrm>
            <a:off x="793790" y="3839600"/>
            <a:ext cx="295668" cy="415456"/>
            <a:chOff x="627121" y="2059296"/>
            <a:chExt cx="433782" cy="520118"/>
          </a:xfrm>
          <a:solidFill>
            <a:srgbClr val="00B050"/>
          </a:solidFill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26FA3246-F1FC-6A09-6381-28A9BC0AB067}"/>
                </a:ext>
              </a:extLst>
            </p:cNvPr>
            <p:cNvSpPr/>
            <p:nvPr/>
          </p:nvSpPr>
          <p:spPr>
            <a:xfrm rot="2439771">
              <a:off x="627121" y="2367366"/>
              <a:ext cx="300078" cy="1011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C0608C02-8065-5E58-7664-98810FEA5ECB}"/>
                </a:ext>
              </a:extLst>
            </p:cNvPr>
            <p:cNvSpPr/>
            <p:nvPr/>
          </p:nvSpPr>
          <p:spPr>
            <a:xfrm rot="18473030">
              <a:off x="752937" y="2271448"/>
              <a:ext cx="520118" cy="9581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522739-2E65-A682-BB07-1EFB1AEB98C3}"/>
              </a:ext>
            </a:extLst>
          </p:cNvPr>
          <p:cNvGrpSpPr/>
          <p:nvPr/>
        </p:nvGrpSpPr>
        <p:grpSpPr>
          <a:xfrm>
            <a:off x="815165" y="4758562"/>
            <a:ext cx="295668" cy="415456"/>
            <a:chOff x="627121" y="2059296"/>
            <a:chExt cx="433782" cy="520118"/>
          </a:xfrm>
          <a:solidFill>
            <a:srgbClr val="00B050"/>
          </a:solidFill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276DE2B6-4D42-DC04-3E87-9847D62F45E5}"/>
                </a:ext>
              </a:extLst>
            </p:cNvPr>
            <p:cNvSpPr/>
            <p:nvPr/>
          </p:nvSpPr>
          <p:spPr>
            <a:xfrm rot="2439771">
              <a:off x="627121" y="2367366"/>
              <a:ext cx="300078" cy="1011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63285FE5-C879-062E-87A0-973A79F5AEF5}"/>
                </a:ext>
              </a:extLst>
            </p:cNvPr>
            <p:cNvSpPr/>
            <p:nvPr/>
          </p:nvSpPr>
          <p:spPr>
            <a:xfrm rot="18473030">
              <a:off x="752937" y="2271448"/>
              <a:ext cx="520118" cy="9581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72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A29ECD-778F-EC51-59F1-060FE550F427}"/>
              </a:ext>
            </a:extLst>
          </p:cNvPr>
          <p:cNvSpPr txBox="1"/>
          <p:nvPr/>
        </p:nvSpPr>
        <p:spPr>
          <a:xfrm>
            <a:off x="863600" y="1444900"/>
            <a:ext cx="32004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Green spaces</a:t>
            </a:r>
          </a:p>
          <a:p>
            <a:endParaRPr lang="en-GB" sz="3600" b="1" dirty="0"/>
          </a:p>
          <a:p>
            <a:r>
              <a:rPr lang="en-GB" sz="3600" b="1" dirty="0">
                <a:solidFill>
                  <a:srgbClr val="008000"/>
                </a:solidFill>
                <a:cs typeface="Calibri (Body)"/>
              </a:rPr>
              <a:t>Over 75% of respondents agreed all of these green spaces should be protected</a:t>
            </a:r>
            <a:endParaRPr lang="en-GB" sz="3600" b="1" dirty="0">
              <a:solidFill>
                <a:srgbClr val="008000"/>
              </a:solidFill>
            </a:endParaRPr>
          </a:p>
        </p:txBody>
      </p:sp>
      <p:pic>
        <p:nvPicPr>
          <p:cNvPr id="7" name="Picture 6" descr="Green spac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61369" y="100872"/>
            <a:ext cx="6869835" cy="6704573"/>
          </a:xfrm>
          <a:prstGeom prst="rect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77435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497C4B-A3A8-0290-546E-2A034F8A8FA8}"/>
              </a:ext>
            </a:extLst>
          </p:cNvPr>
          <p:cNvSpPr txBox="1"/>
          <p:nvPr/>
        </p:nvSpPr>
        <p:spPr>
          <a:xfrm>
            <a:off x="812800" y="55864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3600" b="1" dirty="0">
                <a:solidFill>
                  <a:srgbClr val="000000"/>
                </a:solidFill>
              </a:rPr>
              <a:t>How often do you walk these footpaths?</a:t>
            </a:r>
          </a:p>
        </p:txBody>
      </p:sp>
      <p:pic>
        <p:nvPicPr>
          <p:cNvPr id="7" name="Picture 6" descr="Footpaths 1-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400" y="0"/>
            <a:ext cx="595164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2800" y="1948527"/>
            <a:ext cx="4457700" cy="4524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008000"/>
                </a:solidFill>
              </a:rPr>
              <a:t>588 people responded. An average of 362 people walked these paths either daily, weekly or monthly – that’s 62%.</a:t>
            </a:r>
          </a:p>
          <a:p>
            <a:endParaRPr lang="en-US" sz="3200" b="1">
              <a:solidFill>
                <a:srgbClr val="008000"/>
              </a:solidFill>
            </a:endParaRPr>
          </a:p>
          <a:p>
            <a:r>
              <a:rPr lang="en-US" sz="3200">
                <a:solidFill>
                  <a:srgbClr val="008000"/>
                </a:solidFill>
              </a:rPr>
              <a:t>40% walked the paths further away from the village.</a:t>
            </a:r>
          </a:p>
        </p:txBody>
      </p:sp>
    </p:spTree>
    <p:extLst>
      <p:ext uri="{BB962C8B-B14F-4D97-AF65-F5344CB8AC3E}">
        <p14:creationId xmlns:p14="http://schemas.microsoft.com/office/powerpoint/2010/main" val="328008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F6BC4-E1A7-7E85-8521-F6986B51E3F2}"/>
              </a:ext>
            </a:extLst>
          </p:cNvPr>
          <p:cNvSpPr txBox="1"/>
          <p:nvPr/>
        </p:nvSpPr>
        <p:spPr>
          <a:xfrm>
            <a:off x="2679701" y="50145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Your views on house development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713FF1-9170-CB15-7584-F0A4C36D7E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153333"/>
              </p:ext>
            </p:extLst>
          </p:nvPr>
        </p:nvGraphicFramePr>
        <p:xfrm>
          <a:off x="1104900" y="1270000"/>
          <a:ext cx="10858500" cy="542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700" y="1423362"/>
            <a:ext cx="5918201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/>
              <a:t>Development within the gardens </a:t>
            </a:r>
            <a:br>
              <a:rPr lang="en-US" sz="2400"/>
            </a:br>
            <a:r>
              <a:rPr lang="en-US" sz="2400"/>
              <a:t>of existing residential properties.</a:t>
            </a:r>
          </a:p>
          <a:p>
            <a:pPr algn="r">
              <a:spcAft>
                <a:spcPts val="1800"/>
              </a:spcAft>
            </a:pPr>
            <a:r>
              <a:rPr lang="en-US" sz="2400"/>
              <a:t>Proposals to convert existing domestic dwellings in to smaller units.</a:t>
            </a:r>
          </a:p>
          <a:p>
            <a:pPr algn="r">
              <a:spcAft>
                <a:spcPts val="1200"/>
              </a:spcAft>
            </a:pPr>
            <a:r>
              <a:rPr lang="en-US" sz="2400"/>
              <a:t>Infill housing on any avaiable plot </a:t>
            </a:r>
            <a:br>
              <a:rPr lang="en-US" sz="2400"/>
            </a:br>
            <a:r>
              <a:rPr lang="en-US" sz="2400"/>
              <a:t>within the current built up area.</a:t>
            </a:r>
          </a:p>
          <a:p>
            <a:pPr algn="r"/>
            <a:r>
              <a:rPr lang="en-US" sz="2800" b="1"/>
              <a:t>Development of affordable or low-cost houses for people with a Stonesfield or very local employment connections.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6800" y="5245100"/>
            <a:ext cx="410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8400" algn="ctr"/>
                <a:tab pos="2159000" algn="ctr"/>
                <a:tab pos="3136900" algn="ctr"/>
              </a:tabLst>
            </a:pPr>
            <a:r>
              <a:rPr lang="en-US" sz="2800" b="1"/>
              <a:t>20%	40%	60%	80%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0500" y="6210300"/>
            <a:ext cx="949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Strongly or slightly agree           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</a:rPr>
              <a:t>Neutral             Strongly or slightly disagree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1400" y="6223000"/>
            <a:ext cx="431800" cy="431800"/>
          </a:xfrm>
          <a:prstGeom prst="rect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4900" y="6223000"/>
            <a:ext cx="43180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80200" y="6235700"/>
            <a:ext cx="431800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53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EF1766-39C1-56D3-CD0C-44175011D8ED}"/>
              </a:ext>
            </a:extLst>
          </p:cNvPr>
          <p:cNvSpPr txBox="1"/>
          <p:nvPr/>
        </p:nvSpPr>
        <p:spPr>
          <a:xfrm>
            <a:off x="787400" y="491921"/>
            <a:ext cx="792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Household tenures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2372E-24BA-9B91-5D9B-E77B2C16FA0C}"/>
              </a:ext>
            </a:extLst>
          </p:cNvPr>
          <p:cNvSpPr txBox="1"/>
          <p:nvPr/>
        </p:nvSpPr>
        <p:spPr>
          <a:xfrm>
            <a:off x="9169400" y="1402834"/>
            <a:ext cx="27051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5% households are listed on WODC or other Housing Register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BD875D-46B3-51B0-6C2E-983A2553D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47200"/>
              </p:ext>
            </p:extLst>
          </p:nvPr>
        </p:nvGraphicFramePr>
        <p:xfrm>
          <a:off x="800100" y="1358900"/>
          <a:ext cx="8153400" cy="2717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1400">
                  <a:extLst>
                    <a:ext uri="{9D8B030D-6E8A-4147-A177-3AD203B41FA5}">
                      <a16:colId xmlns:a16="http://schemas.microsoft.com/office/drawing/2014/main" val="60426487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237306523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404629537"/>
                    </a:ext>
                  </a:extLst>
                </a:gridCol>
              </a:tblGrid>
              <a:tr h="565384">
                <a:tc>
                  <a:txBody>
                    <a:bodyPr/>
                    <a:lstStyle/>
                    <a:p>
                      <a:pPr algn="l" fontAlgn="b"/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i="1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households</a:t>
                      </a:r>
                      <a:endParaRPr lang="en-GB" sz="3200" b="1" i="1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06202"/>
                  </a:ext>
                </a:extLst>
              </a:tr>
              <a:tr h="76851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Own outright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59%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263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288"/>
                  </a:ext>
                </a:extLst>
              </a:tr>
              <a:tr h="76851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Own with mortgage or loan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29%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131 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717598"/>
                  </a:ext>
                </a:extLst>
              </a:tr>
              <a:tr h="615393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Rent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45 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744123"/>
                  </a:ext>
                </a:extLst>
              </a:tr>
            </a:tbl>
          </a:graphicData>
        </a:graphic>
      </p:graphicFrame>
      <p:pic>
        <p:nvPicPr>
          <p:cNvPr id="8" name="Picture 7" descr="Affordable hous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4073644"/>
            <a:ext cx="10071100" cy="28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323AB4-D1C4-2B52-743C-71531EA10E59}"/>
              </a:ext>
            </a:extLst>
          </p:cNvPr>
          <p:cNvSpPr txBox="1"/>
          <p:nvPr/>
        </p:nvSpPr>
        <p:spPr>
          <a:xfrm>
            <a:off x="698500" y="381001"/>
            <a:ext cx="1076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u="none" strike="noStrike" dirty="0">
                <a:solidFill>
                  <a:srgbClr val="333333"/>
                </a:solidFill>
                <a:effectLst/>
              </a:rPr>
              <a:t>Are you planning to move house in the next 5 years? </a:t>
            </a:r>
            <a:endParaRPr lang="en-GB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406C27-CFD8-B850-E5C3-DAA782A18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47373"/>
              </p:ext>
            </p:extLst>
          </p:nvPr>
        </p:nvGraphicFramePr>
        <p:xfrm>
          <a:off x="1130300" y="1485900"/>
          <a:ext cx="4686300" cy="148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3131">
                  <a:extLst>
                    <a:ext uri="{9D8B030D-6E8A-4147-A177-3AD203B41FA5}">
                      <a16:colId xmlns:a16="http://schemas.microsoft.com/office/drawing/2014/main" val="3205342457"/>
                    </a:ext>
                  </a:extLst>
                </a:gridCol>
                <a:gridCol w="683169">
                  <a:extLst>
                    <a:ext uri="{9D8B030D-6E8A-4147-A177-3AD203B41FA5}">
                      <a16:colId xmlns:a16="http://schemas.microsoft.com/office/drawing/2014/main" val="36196427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effectLst/>
                          <a:latin typeface="+mn-lt"/>
                        </a:rPr>
                        <a:t>Yes, in Stonesfield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>
                          <a:effectLst/>
                          <a:latin typeface="+mn-lt"/>
                        </a:rPr>
                        <a:t>29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7692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  <a:latin typeface="+mn-lt"/>
                        </a:rPr>
                        <a:t>Not intending to move 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+mn-lt"/>
                        </a:rPr>
                        <a:t>304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4418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  <a:latin typeface="+mn-lt"/>
                        </a:rPr>
                        <a:t>Don't know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+mn-lt"/>
                        </a:rPr>
                        <a:t>74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9805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DAD5C6-8C94-B6D6-47E7-7D925478C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04693"/>
              </p:ext>
            </p:extLst>
          </p:nvPr>
        </p:nvGraphicFramePr>
        <p:xfrm>
          <a:off x="2476500" y="3680460"/>
          <a:ext cx="7175500" cy="148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9071">
                  <a:extLst>
                    <a:ext uri="{9D8B030D-6E8A-4147-A177-3AD203B41FA5}">
                      <a16:colId xmlns:a16="http://schemas.microsoft.com/office/drawing/2014/main" val="1124639280"/>
                    </a:ext>
                  </a:extLst>
                </a:gridCol>
                <a:gridCol w="866429">
                  <a:extLst>
                    <a:ext uri="{9D8B030D-6E8A-4147-A177-3AD203B41FA5}">
                      <a16:colId xmlns:a16="http://schemas.microsoft.com/office/drawing/2014/main" val="140839638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effectLst/>
                        </a:rPr>
                        <a:t>Why do you want to move in Stonesfield?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832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</a:rPr>
                        <a:t>Need smaller home / downsizing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</a:rPr>
                        <a:t>11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96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Need a bigger home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</a:rPr>
                        <a:t>17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897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4510E3D-4D60-5134-CFB8-916714721DD3}"/>
              </a:ext>
            </a:extLst>
          </p:cNvPr>
          <p:cNvSpPr txBox="1"/>
          <p:nvPr/>
        </p:nvSpPr>
        <p:spPr>
          <a:xfrm>
            <a:off x="1371600" y="5600700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In the last 5 years, 102 houses have sold in Stonesfield</a:t>
            </a:r>
            <a:r>
              <a:rPr lang="en-GB" sz="3200" b="1" baseline="8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400" dirty="0"/>
              <a:t>Rightmove)</a:t>
            </a:r>
            <a:endParaRPr lang="en-GB" sz="3200" b="1" baseline="8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 rot="561985">
            <a:off x="6096145" y="1621199"/>
            <a:ext cx="647700" cy="1961253"/>
          </a:xfrm>
          <a:custGeom>
            <a:avLst/>
            <a:gdLst>
              <a:gd name="connsiteX0" fmla="*/ 0 w 660400"/>
              <a:gd name="connsiteY0" fmla="*/ 162983 h 1902883"/>
              <a:gd name="connsiteX1" fmla="*/ 647700 w 660400"/>
              <a:gd name="connsiteY1" fmla="*/ 289983 h 1902883"/>
              <a:gd name="connsiteX2" fmla="*/ 76200 w 660400"/>
              <a:gd name="connsiteY2" fmla="*/ 1902883 h 190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1902883">
                <a:moveTo>
                  <a:pt x="0" y="162983"/>
                </a:moveTo>
                <a:cubicBezTo>
                  <a:pt x="317500" y="81491"/>
                  <a:pt x="635000" y="0"/>
                  <a:pt x="647700" y="289983"/>
                </a:cubicBezTo>
                <a:cubicBezTo>
                  <a:pt x="660400" y="579966"/>
                  <a:pt x="76200" y="1902883"/>
                  <a:pt x="76200" y="1902883"/>
                </a:cubicBezTo>
              </a:path>
            </a:pathLst>
          </a:custGeom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3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enlodeFootbrid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13" y="1"/>
            <a:ext cx="12215513" cy="8722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FC9AC1-4E88-B6B1-F641-050CC483C376}"/>
              </a:ext>
            </a:extLst>
          </p:cNvPr>
          <p:cNvSpPr txBox="1"/>
          <p:nvPr/>
        </p:nvSpPr>
        <p:spPr>
          <a:xfrm>
            <a:off x="457200" y="171271"/>
            <a:ext cx="11290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STONESFIELD IS A GREAT PLACE TO LIVE!!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</a:rPr>
              <a:t>89% of respondents to the Survey said so.</a:t>
            </a:r>
          </a:p>
        </p:txBody>
      </p:sp>
    </p:spTree>
    <p:extLst>
      <p:ext uri="{BB962C8B-B14F-4D97-AF65-F5344CB8AC3E}">
        <p14:creationId xmlns:p14="http://schemas.microsoft.com/office/powerpoint/2010/main" val="628052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5F2CFA-16EA-55DA-8C92-3301D477E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5016"/>
              </p:ext>
            </p:extLst>
          </p:nvPr>
        </p:nvGraphicFramePr>
        <p:xfrm>
          <a:off x="1333500" y="1833880"/>
          <a:ext cx="9499600" cy="4008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0212">
                  <a:extLst>
                    <a:ext uri="{9D8B030D-6E8A-4147-A177-3AD203B41FA5}">
                      <a16:colId xmlns:a16="http://schemas.microsoft.com/office/drawing/2014/main" val="2295568411"/>
                    </a:ext>
                  </a:extLst>
                </a:gridCol>
                <a:gridCol w="2039388">
                  <a:extLst>
                    <a:ext uri="{9D8B030D-6E8A-4147-A177-3AD203B41FA5}">
                      <a16:colId xmlns:a16="http://schemas.microsoft.com/office/drawing/2014/main" val="870282663"/>
                    </a:ext>
                  </a:extLst>
                </a:gridCol>
              </a:tblGrid>
              <a:tr h="1146447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What is preventing you from moving home within Stonesfield? </a:t>
                      </a:r>
                      <a:endParaRPr lang="en-GB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responses</a:t>
                      </a:r>
                      <a:endParaRPr lang="en-GB" sz="3200" b="0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11320"/>
                  </a:ext>
                </a:extLst>
              </a:tr>
              <a:tr h="1146447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Affordability/house prices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23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81139"/>
                  </a:ext>
                </a:extLst>
              </a:tr>
              <a:tr h="1715227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Lack of suitable type or size of house to buy, or suitable housing to meet my needs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27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2857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D7E77F-9988-C641-9B53-39A522713180}"/>
              </a:ext>
            </a:extLst>
          </p:cNvPr>
          <p:cNvSpPr txBox="1"/>
          <p:nvPr/>
        </p:nvSpPr>
        <p:spPr>
          <a:xfrm>
            <a:off x="1790700" y="711200"/>
            <a:ext cx="950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Barriers to moving house in Stonesfield</a:t>
            </a:r>
          </a:p>
        </p:txBody>
      </p:sp>
    </p:spTree>
    <p:extLst>
      <p:ext uri="{BB962C8B-B14F-4D97-AF65-F5344CB8AC3E}">
        <p14:creationId xmlns:p14="http://schemas.microsoft.com/office/powerpoint/2010/main" val="2744261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292A65-33B5-0369-72E1-E883F3FDFE50}"/>
              </a:ext>
            </a:extLst>
          </p:cNvPr>
          <p:cNvSpPr txBox="1"/>
          <p:nvPr/>
        </p:nvSpPr>
        <p:spPr>
          <a:xfrm>
            <a:off x="2286001" y="706889"/>
            <a:ext cx="7278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Employment status of responders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E76607-B353-9115-8BBB-2CEEAB383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8319"/>
              </p:ext>
            </p:extLst>
          </p:nvPr>
        </p:nvGraphicFramePr>
        <p:xfrm>
          <a:off x="2362199" y="1697500"/>
          <a:ext cx="7429499" cy="4004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5781">
                  <a:extLst>
                    <a:ext uri="{9D8B030D-6E8A-4147-A177-3AD203B41FA5}">
                      <a16:colId xmlns:a16="http://schemas.microsoft.com/office/drawing/2014/main" val="4211897815"/>
                    </a:ext>
                  </a:extLst>
                </a:gridCol>
                <a:gridCol w="1171560">
                  <a:extLst>
                    <a:ext uri="{9D8B030D-6E8A-4147-A177-3AD203B41FA5}">
                      <a16:colId xmlns:a16="http://schemas.microsoft.com/office/drawing/2014/main" val="2854776275"/>
                    </a:ext>
                  </a:extLst>
                </a:gridCol>
                <a:gridCol w="1622158">
                  <a:extLst>
                    <a:ext uri="{9D8B030D-6E8A-4147-A177-3AD203B41FA5}">
                      <a16:colId xmlns:a16="http://schemas.microsoft.com/office/drawing/2014/main" val="43028484"/>
                    </a:ext>
                  </a:extLst>
                </a:gridCol>
              </a:tblGrid>
              <a:tr h="763192">
                <a:tc>
                  <a:txBody>
                    <a:bodyPr/>
                    <a:lstStyle/>
                    <a:p>
                      <a:pPr algn="l" fontAlgn="b"/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72000" marB="720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people</a:t>
                      </a:r>
                    </a:p>
                  </a:txBody>
                  <a:tcPr marL="7620" marR="18000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165077"/>
                  </a:ext>
                </a:extLst>
              </a:tr>
              <a:tr h="757997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full-time employment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180 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7816"/>
                  </a:ext>
                </a:extLst>
              </a:tr>
              <a:tr h="757997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part-time employment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145840"/>
                  </a:ext>
                </a:extLst>
              </a:tr>
              <a:tr h="757997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Self-employed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69 </a:t>
                      </a:r>
                      <a:endParaRPr lang="en-GB" sz="3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313698"/>
                  </a:ext>
                </a:extLst>
              </a:tr>
              <a:tr h="967618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Retired</a:t>
                      </a:r>
                      <a:endParaRPr lang="en-GB" sz="3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40%</a:t>
                      </a:r>
                      <a:endParaRPr lang="en-GB" sz="3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239 </a:t>
                      </a:r>
                      <a:endParaRPr lang="en-GB" sz="3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18000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128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5B4942-271A-7932-760E-196A67459771}"/>
              </a:ext>
            </a:extLst>
          </p:cNvPr>
          <p:cNvSpPr txBox="1"/>
          <p:nvPr/>
        </p:nvSpPr>
        <p:spPr>
          <a:xfrm>
            <a:off x="2108200" y="871862"/>
            <a:ext cx="654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Where</a:t>
            </a:r>
            <a:r>
              <a:rPr lang="en-GB" sz="3600" dirty="0"/>
              <a:t> </a:t>
            </a:r>
            <a:r>
              <a:rPr lang="en-GB" sz="3600" b="1" dirty="0"/>
              <a:t>do you work?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E7FC7F-1B3E-E4FE-F908-427A92CFF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22191"/>
              </p:ext>
            </p:extLst>
          </p:nvPr>
        </p:nvGraphicFramePr>
        <p:xfrm>
          <a:off x="2095500" y="1775115"/>
          <a:ext cx="8280400" cy="4625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0522">
                  <a:extLst>
                    <a:ext uri="{9D8B030D-6E8A-4147-A177-3AD203B41FA5}">
                      <a16:colId xmlns:a16="http://schemas.microsoft.com/office/drawing/2014/main" val="3212927997"/>
                    </a:ext>
                  </a:extLst>
                </a:gridCol>
                <a:gridCol w="1689878">
                  <a:extLst>
                    <a:ext uri="{9D8B030D-6E8A-4147-A177-3AD203B41FA5}">
                      <a16:colId xmlns:a16="http://schemas.microsoft.com/office/drawing/2014/main" val="1331094021"/>
                    </a:ext>
                  </a:extLst>
                </a:gridCol>
              </a:tblGrid>
              <a:tr h="578211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GB" sz="32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of responses</a:t>
                      </a: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466371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In Stonesfield, from home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30%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264858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Elsewhere in Oxfordshire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15%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558461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In Oxford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11%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2567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In Stonesfield, not from home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10%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816884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Out of Oxfordshire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9%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56759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Woodstock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7%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552371"/>
                  </a:ext>
                </a:extLst>
              </a:tr>
              <a:tr h="578211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Witney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7620" marT="7620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6%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180000" marT="7620" marB="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51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301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0" y="1631950"/>
            <a:ext cx="3168650" cy="3168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5374EB-B2E3-AEB4-A7C2-54FFDC2B5D4D}"/>
              </a:ext>
            </a:extLst>
          </p:cNvPr>
          <p:cNvSpPr txBox="1"/>
          <p:nvPr/>
        </p:nvSpPr>
        <p:spPr>
          <a:xfrm>
            <a:off x="1794622" y="635001"/>
            <a:ext cx="86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Top amenities – </a:t>
            </a:r>
            <a:r>
              <a:rPr lang="en-GB" sz="3600" dirty="0"/>
              <a:t> very important or important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000" y="4864100"/>
            <a:ext cx="314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Village shop 97%</a:t>
            </a:r>
          </a:p>
          <a:p>
            <a:pPr algn="ctr"/>
            <a:r>
              <a:rPr lang="en-US" sz="3200"/>
              <a:t>Post Office 97%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2950" y="4864100"/>
            <a:ext cx="3086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Village pub 86%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64500" y="4864100"/>
            <a:ext cx="3130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Village hall 82%</a:t>
            </a:r>
          </a:p>
        </p:txBody>
      </p:sp>
      <p:pic>
        <p:nvPicPr>
          <p:cNvPr id="10" name="Picture 9" descr="Village h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8240" y="1644649"/>
            <a:ext cx="3178641" cy="3162301"/>
          </a:xfrm>
          <a:prstGeom prst="rect">
            <a:avLst/>
          </a:prstGeom>
        </p:spPr>
      </p:pic>
      <p:pic>
        <p:nvPicPr>
          <p:cNvPr id="12" name="Picture 11" descr="shop-n-P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638300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81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photo-185229063-612x6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59200" y="4025900"/>
            <a:ext cx="3082192" cy="2978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8D5DB0-4056-0095-8778-F7E42FE10F47}"/>
              </a:ext>
            </a:extLst>
          </p:cNvPr>
          <p:cNvSpPr txBox="1"/>
          <p:nvPr/>
        </p:nvSpPr>
        <p:spPr>
          <a:xfrm>
            <a:off x="660400" y="462224"/>
            <a:ext cx="7863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Where do you shop?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3ABA99-803F-96A0-997F-7BDC49051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207857"/>
              </p:ext>
            </p:extLst>
          </p:nvPr>
        </p:nvGraphicFramePr>
        <p:xfrm>
          <a:off x="707759" y="2118995"/>
          <a:ext cx="4943743" cy="2402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9541">
                  <a:extLst>
                    <a:ext uri="{9D8B030D-6E8A-4147-A177-3AD203B41FA5}">
                      <a16:colId xmlns:a16="http://schemas.microsoft.com/office/drawing/2014/main" val="601876238"/>
                    </a:ext>
                  </a:extLst>
                </a:gridCol>
                <a:gridCol w="927101">
                  <a:extLst>
                    <a:ext uri="{9D8B030D-6E8A-4147-A177-3AD203B41FA5}">
                      <a16:colId xmlns:a16="http://schemas.microsoft.com/office/drawing/2014/main" val="1287326588"/>
                    </a:ext>
                  </a:extLst>
                </a:gridCol>
                <a:gridCol w="927101">
                  <a:extLst>
                    <a:ext uri="{9D8B030D-6E8A-4147-A177-3AD203B41FA5}">
                      <a16:colId xmlns:a16="http://schemas.microsoft.com/office/drawing/2014/main" val="2342059397"/>
                    </a:ext>
                  </a:extLst>
                </a:gridCol>
              </a:tblGrid>
              <a:tr h="60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Witney</a:t>
                      </a:r>
                      <a:endParaRPr lang="en-GB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277 </a:t>
                      </a:r>
                      <a:endParaRPr lang="en-GB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49%</a:t>
                      </a:r>
                      <a:endParaRPr lang="en-GB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38056"/>
                  </a:ext>
                </a:extLst>
              </a:tr>
              <a:tr h="60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Online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133 </a:t>
                      </a:r>
                      <a:endParaRPr lang="en-GB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23%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62929"/>
                  </a:ext>
                </a:extLst>
              </a:tr>
              <a:tr h="60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Chipping Norton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62 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11%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61878"/>
                  </a:ext>
                </a:extLst>
              </a:tr>
              <a:tr h="60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Kidlington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41 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7%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142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E6A96C-3B7C-709D-9088-1BB7B4A4FB8B}"/>
              </a:ext>
            </a:extLst>
          </p:cNvPr>
          <p:cNvSpPr txBox="1"/>
          <p:nvPr/>
        </p:nvSpPr>
        <p:spPr>
          <a:xfrm>
            <a:off x="711200" y="1388244"/>
            <a:ext cx="490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Weekly shopping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B7B89-A74A-40EE-0E2A-C6D38187DE78}"/>
              </a:ext>
            </a:extLst>
          </p:cNvPr>
          <p:cNvSpPr txBox="1"/>
          <p:nvPr/>
        </p:nvSpPr>
        <p:spPr>
          <a:xfrm>
            <a:off x="6692901" y="1389797"/>
            <a:ext cx="4991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Top up shopping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9D1B900-7B88-DF6E-BCD1-70666B20C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43588"/>
              </p:ext>
            </p:extLst>
          </p:nvPr>
        </p:nvGraphicFramePr>
        <p:xfrm>
          <a:off x="6680200" y="2135620"/>
          <a:ext cx="5029201" cy="3007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0629">
                  <a:extLst>
                    <a:ext uri="{9D8B030D-6E8A-4147-A177-3AD203B41FA5}">
                      <a16:colId xmlns:a16="http://schemas.microsoft.com/office/drawing/2014/main" val="193911135"/>
                    </a:ext>
                  </a:extLst>
                </a:gridCol>
                <a:gridCol w="969286">
                  <a:extLst>
                    <a:ext uri="{9D8B030D-6E8A-4147-A177-3AD203B41FA5}">
                      <a16:colId xmlns:a16="http://schemas.microsoft.com/office/drawing/2014/main" val="1273979153"/>
                    </a:ext>
                  </a:extLst>
                </a:gridCol>
                <a:gridCol w="969286">
                  <a:extLst>
                    <a:ext uri="{9D8B030D-6E8A-4147-A177-3AD203B41FA5}">
                      <a16:colId xmlns:a16="http://schemas.microsoft.com/office/drawing/2014/main" val="2863528713"/>
                    </a:ext>
                  </a:extLst>
                </a:gridCol>
              </a:tblGrid>
              <a:tr h="60157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3200" b="1" u="none" strike="noStrike">
                          <a:solidFill>
                            <a:srgbClr val="FFFFFF"/>
                          </a:solidFill>
                          <a:effectLst/>
                        </a:rPr>
                        <a:t>Stonesfield</a:t>
                      </a:r>
                      <a:endParaRPr lang="en-GB" sz="3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220</a:t>
                      </a:r>
                      <a:endParaRPr lang="en-GB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b="1" u="none" strike="noStrike">
                          <a:solidFill>
                            <a:srgbClr val="FFFFFF"/>
                          </a:solidFill>
                          <a:effectLst/>
                        </a:rPr>
                        <a:t>39%</a:t>
                      </a:r>
                      <a:endParaRPr lang="en-GB" sz="3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203695"/>
                  </a:ext>
                </a:extLst>
              </a:tr>
              <a:tr h="60157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Woodstock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101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18%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45388"/>
                  </a:ext>
                </a:extLst>
              </a:tr>
              <a:tr h="60157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Long Hanborough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66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12%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1536"/>
                  </a:ext>
                </a:extLst>
              </a:tr>
              <a:tr h="60157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Charlbury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55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10%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8494"/>
                  </a:ext>
                </a:extLst>
              </a:tr>
              <a:tr h="60157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Witney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>
                          <a:solidFill>
                            <a:srgbClr val="FFFFFF"/>
                          </a:solidFill>
                          <a:effectLst/>
                        </a:rPr>
                        <a:t>50</a:t>
                      </a:r>
                      <a:endParaRPr lang="en-GB" sz="3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3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9%</a:t>
                      </a:r>
                      <a:endParaRPr lang="en-GB" sz="3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09161"/>
                  </a:ext>
                </a:extLst>
              </a:tr>
            </a:tbl>
          </a:graphicData>
        </a:graphic>
      </p:graphicFrame>
      <p:sp>
        <p:nvSpPr>
          <p:cNvPr id="9" name="Isosceles Triangle 8"/>
          <p:cNvSpPr/>
          <p:nvPr/>
        </p:nvSpPr>
        <p:spPr>
          <a:xfrm rot="5176236">
            <a:off x="155631" y="2344645"/>
            <a:ext cx="506032" cy="442715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176236">
            <a:off x="6080331" y="2331342"/>
            <a:ext cx="506032" cy="442715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98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23A63-D6D0-36C3-5365-D480CE94AFC5}"/>
              </a:ext>
            </a:extLst>
          </p:cNvPr>
          <p:cNvSpPr txBox="1"/>
          <p:nvPr/>
        </p:nvSpPr>
        <p:spPr>
          <a:xfrm>
            <a:off x="1041400" y="352111"/>
            <a:ext cx="8153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/>
              <a:t>Transport</a:t>
            </a:r>
            <a:endParaRPr lang="en-GB" sz="2400" b="1" dirty="0">
              <a:solidFill>
                <a:srgbClr val="333333"/>
              </a:solidFill>
            </a:endParaRPr>
          </a:p>
          <a:p>
            <a:r>
              <a:rPr lang="en-GB" sz="2400" dirty="0">
                <a:solidFill>
                  <a:srgbClr val="333333"/>
                </a:solidFill>
              </a:rPr>
              <a:t>What means of transport do you most often use to travel to these villages and towns, excluding for work?</a:t>
            </a:r>
            <a:endParaRPr lang="en-GB" sz="2400" dirty="0"/>
          </a:p>
          <a:p>
            <a:endParaRPr lang="en-GB" sz="24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68222A-01F8-C153-16E6-36977DF59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788045"/>
              </p:ext>
            </p:extLst>
          </p:nvPr>
        </p:nvGraphicFramePr>
        <p:xfrm>
          <a:off x="1181099" y="2140851"/>
          <a:ext cx="7759701" cy="4107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885">
                  <a:extLst>
                    <a:ext uri="{9D8B030D-6E8A-4147-A177-3AD203B41FA5}">
                      <a16:colId xmlns:a16="http://schemas.microsoft.com/office/drawing/2014/main" val="1987802629"/>
                    </a:ext>
                  </a:extLst>
                </a:gridCol>
                <a:gridCol w="1588916">
                  <a:extLst>
                    <a:ext uri="{9D8B030D-6E8A-4147-A177-3AD203B41FA5}">
                      <a16:colId xmlns:a16="http://schemas.microsoft.com/office/drawing/2014/main" val="1690849017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31770748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62169918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366941249"/>
                    </a:ext>
                  </a:extLst>
                </a:gridCol>
              </a:tblGrid>
              <a:tr h="242192">
                <a:tc>
                  <a:txBody>
                    <a:bodyPr/>
                    <a:lstStyle/>
                    <a:p>
                      <a:pPr algn="r" fontAlgn="b"/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effectLst/>
                          <a:latin typeface="+mn-lt"/>
                        </a:rPr>
                        <a:t>Private car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effectLst/>
                          <a:latin typeface="+mn-lt"/>
                        </a:rPr>
                        <a:t>Public bus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effectLst/>
                          <a:latin typeface="+mn-lt"/>
                        </a:rPr>
                        <a:t>Cycle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>
                          <a:effectLst/>
                          <a:latin typeface="+mn-lt"/>
                        </a:rPr>
                        <a:t>Walk</a:t>
                      </a:r>
                      <a:endParaRPr lang="en-GB" sz="2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60069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Stonesfield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165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355</a:t>
                      </a:r>
                      <a:endParaRPr lang="en-GB" sz="2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6470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Charlbury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426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23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18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304776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L. Hanborough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391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77521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Witney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537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17715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Chipping Norton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385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17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616704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Oxford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310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</a:t>
                      </a:r>
                      <a:endParaRPr lang="en-GB" sz="2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2277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Woodstock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448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79</a:t>
                      </a:r>
                      <a:endParaRPr lang="en-GB" sz="2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618315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Kidlington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14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37985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Banbury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324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63751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Bicester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304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n-lt"/>
                        </a:rPr>
                        <a:t>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87774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4E51D5-74C6-B29B-DD7B-B9925F9143F5}"/>
              </a:ext>
            </a:extLst>
          </p:cNvPr>
          <p:cNvSpPr txBox="1"/>
          <p:nvPr/>
        </p:nvSpPr>
        <p:spPr>
          <a:xfrm>
            <a:off x="9374136" y="2114372"/>
            <a:ext cx="2551164" cy="1200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Majority walk to amenities in the village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8636000" y="2717800"/>
            <a:ext cx="596900" cy="1588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14E51D5-74C6-B29B-DD7B-B9925F9143F5}"/>
              </a:ext>
            </a:extLst>
          </p:cNvPr>
          <p:cNvSpPr txBox="1"/>
          <p:nvPr/>
        </p:nvSpPr>
        <p:spPr>
          <a:xfrm>
            <a:off x="9374136" y="4374972"/>
            <a:ext cx="255116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Bus to Oxford and Woodstock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6096000" y="4776788"/>
            <a:ext cx="3124200" cy="1588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4E51D5-74C6-B29B-DD7B-B9925F9143F5}"/>
              </a:ext>
            </a:extLst>
          </p:cNvPr>
          <p:cNvSpPr txBox="1"/>
          <p:nvPr/>
        </p:nvSpPr>
        <p:spPr>
          <a:xfrm>
            <a:off x="9374136" y="5771972"/>
            <a:ext cx="2551164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Heavy reliance on car travel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4991100" y="5143500"/>
            <a:ext cx="4229100" cy="1057276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742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A465BC-0174-10E7-3DC3-036D81E2C253}"/>
              </a:ext>
            </a:extLst>
          </p:cNvPr>
          <p:cNvSpPr txBox="1"/>
          <p:nvPr/>
        </p:nvSpPr>
        <p:spPr>
          <a:xfrm>
            <a:off x="723899" y="484491"/>
            <a:ext cx="78613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Are there forms of sustainable transport that you would like to use more often? </a:t>
            </a:r>
          </a:p>
          <a:p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1400" y="5003800"/>
            <a:ext cx="306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Over 350 said</a:t>
            </a:r>
          </a:p>
          <a:p>
            <a:pPr algn="ctr"/>
            <a:r>
              <a:rPr lang="en-US" sz="3200"/>
              <a:t>BUS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2950" y="5003800"/>
            <a:ext cx="308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200 said</a:t>
            </a:r>
          </a:p>
          <a:p>
            <a:pPr algn="ctr"/>
            <a:r>
              <a:rPr lang="en-US" sz="3200"/>
              <a:t>CYCLING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4500" y="5003800"/>
            <a:ext cx="349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Over 150 said</a:t>
            </a:r>
          </a:p>
          <a:p>
            <a:pPr algn="ctr"/>
            <a:r>
              <a:rPr lang="en-US" sz="3200"/>
              <a:t>WALKING</a:t>
            </a:r>
          </a:p>
        </p:txBody>
      </p:sp>
      <p:pic>
        <p:nvPicPr>
          <p:cNvPr id="9" name="Picture 8" descr="IMG_7225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56" y="1887728"/>
            <a:ext cx="3082544" cy="3082544"/>
          </a:xfrm>
          <a:prstGeom prst="rect">
            <a:avLst/>
          </a:prstGeom>
        </p:spPr>
      </p:pic>
      <p:pic>
        <p:nvPicPr>
          <p:cNvPr id="12" name="Picture 11" descr="man cycl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2117" y="1904454"/>
            <a:ext cx="3446604" cy="3049089"/>
          </a:xfrm>
          <a:prstGeom prst="rect">
            <a:avLst/>
          </a:prstGeom>
        </p:spPr>
      </p:pic>
      <p:pic>
        <p:nvPicPr>
          <p:cNvPr id="10" name="Picture 9" descr="walking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9012" y="1898650"/>
            <a:ext cx="3471706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6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544B9-648A-11A9-271B-C1757C0C7EAE}"/>
              </a:ext>
            </a:extLst>
          </p:cNvPr>
          <p:cNvSpPr txBox="1"/>
          <p:nvPr/>
        </p:nvSpPr>
        <p:spPr>
          <a:xfrm>
            <a:off x="2095501" y="431799"/>
            <a:ext cx="816609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/>
              <a:t>What Happens Next?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Analyse the survey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Housing needs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Create policies using the responses, Landscape and Character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Write the 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Feedback from SPC and WODC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Submission for Planning 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Village Referendum YES/NO</a:t>
            </a:r>
            <a:endParaRPr lang="en-GB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6C1DB-5430-C05B-B7EB-A40E04D27939}"/>
              </a:ext>
            </a:extLst>
          </p:cNvPr>
          <p:cNvSpPr txBox="1"/>
          <p:nvPr/>
        </p:nvSpPr>
        <p:spPr>
          <a:xfrm>
            <a:off x="1066800" y="1574800"/>
            <a:ext cx="840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5367EAB-EF75-9B8B-2F5A-D1AB94BAEFC1}"/>
              </a:ext>
            </a:extLst>
          </p:cNvPr>
          <p:cNvSpPr/>
          <p:nvPr/>
        </p:nvSpPr>
        <p:spPr>
          <a:xfrm>
            <a:off x="1370318" y="5499100"/>
            <a:ext cx="9446004" cy="123108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CC822-AC10-6D97-EA12-2D7271DFBF26}"/>
              </a:ext>
            </a:extLst>
          </p:cNvPr>
          <p:cNvSpPr txBox="1"/>
          <p:nvPr/>
        </p:nvSpPr>
        <p:spPr>
          <a:xfrm>
            <a:off x="8991600" y="5781421"/>
            <a:ext cx="152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2024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EB789-7970-DB8C-7CCB-5472D75B6E9C}"/>
              </a:ext>
            </a:extLst>
          </p:cNvPr>
          <p:cNvSpPr txBox="1"/>
          <p:nvPr/>
        </p:nvSpPr>
        <p:spPr>
          <a:xfrm>
            <a:off x="1497318" y="5781421"/>
            <a:ext cx="1271282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200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35306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CCD05C-1737-9C67-8A62-DF9A4342A7C7}"/>
              </a:ext>
            </a:extLst>
          </p:cNvPr>
          <p:cNvSpPr txBox="1"/>
          <p:nvPr/>
        </p:nvSpPr>
        <p:spPr>
          <a:xfrm>
            <a:off x="4127499" y="2369365"/>
            <a:ext cx="39624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b="1" dirty="0">
                <a:solidFill>
                  <a:schemeClr val="bg1"/>
                </a:solidFill>
              </a:rPr>
              <a:t>Q</a:t>
            </a:r>
            <a:r>
              <a:rPr lang="en-GB" sz="12000" dirty="0">
                <a:solidFill>
                  <a:schemeClr val="bg1"/>
                </a:solidFill>
                <a:cs typeface="Georgia"/>
              </a:rPr>
              <a:t>&amp;</a:t>
            </a:r>
            <a:r>
              <a:rPr lang="en-GB" sz="120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946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3B3E28-9FA7-F6CE-3C79-7A4AAC8A63C9}"/>
              </a:ext>
            </a:extLst>
          </p:cNvPr>
          <p:cNvSpPr txBox="1"/>
          <p:nvPr/>
        </p:nvSpPr>
        <p:spPr>
          <a:xfrm>
            <a:off x="1460500" y="1176792"/>
            <a:ext cx="930909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Introductions</a:t>
            </a:r>
          </a:p>
          <a:p>
            <a:endParaRPr lang="en-GB" sz="3600" b="1" dirty="0">
              <a:solidFill>
                <a:schemeClr val="bg1"/>
              </a:solidFill>
            </a:endParaRPr>
          </a:p>
          <a:p>
            <a:r>
              <a:rPr lang="en-GB" sz="3600" b="1" dirty="0">
                <a:solidFill>
                  <a:schemeClr val="bg1"/>
                </a:solidFill>
              </a:rPr>
              <a:t>Purpose of Meeting</a:t>
            </a:r>
          </a:p>
          <a:p>
            <a:pPr>
              <a:buFont typeface="Arial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 Update on progress of the Neighbourhood Plan</a:t>
            </a:r>
          </a:p>
          <a:p>
            <a:pPr>
              <a:buFont typeface="Arial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 Overview of the Village Survey results</a:t>
            </a:r>
          </a:p>
          <a:p>
            <a:pPr>
              <a:buFont typeface="Arial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 What happens next</a:t>
            </a:r>
          </a:p>
          <a:p>
            <a:pPr>
              <a:buFont typeface="Arial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 Questions &amp; answers</a:t>
            </a:r>
          </a:p>
          <a:p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6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D9ED0-032D-E620-84F4-ACCFA74F68CD}"/>
              </a:ext>
            </a:extLst>
          </p:cNvPr>
          <p:cNvSpPr txBox="1"/>
          <p:nvPr/>
        </p:nvSpPr>
        <p:spPr>
          <a:xfrm>
            <a:off x="4376420" y="1026160"/>
            <a:ext cx="3443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Who is involved?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6D4B8-3C1A-D5CA-F8C8-F7D4DD9CAF62}"/>
              </a:ext>
            </a:extLst>
          </p:cNvPr>
          <p:cNvSpPr txBox="1"/>
          <p:nvPr/>
        </p:nvSpPr>
        <p:spPr>
          <a:xfrm>
            <a:off x="2187266" y="2235200"/>
            <a:ext cx="78203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Stonesfield Parish Council (SPC)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SPC Neighbourhood Plan Steering-Group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Volunteers</a:t>
            </a:r>
          </a:p>
        </p:txBody>
      </p:sp>
    </p:spTree>
    <p:extLst>
      <p:ext uri="{BB962C8B-B14F-4D97-AF65-F5344CB8AC3E}">
        <p14:creationId xmlns:p14="http://schemas.microsoft.com/office/powerpoint/2010/main" val="306946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B8C57F-574D-F645-93D8-46B106AADF5D}"/>
              </a:ext>
            </a:extLst>
          </p:cNvPr>
          <p:cNvSpPr txBox="1"/>
          <p:nvPr/>
        </p:nvSpPr>
        <p:spPr>
          <a:xfrm>
            <a:off x="762000" y="469637"/>
            <a:ext cx="8378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 is a Neighbourhood Plan?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F5458-A366-820B-0646-05C4D285ADFE}"/>
              </a:ext>
            </a:extLst>
          </p:cNvPr>
          <p:cNvSpPr txBox="1"/>
          <p:nvPr/>
        </p:nvSpPr>
        <p:spPr>
          <a:xfrm>
            <a:off x="774700" y="1473200"/>
            <a:ext cx="4800600" cy="4708982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/>
              <a:t>Neighbourhood Planning is a way for communities to have a say in the future of where they live and work. It gives you the power to produce a plan with real legal weight that directs development in your local area. </a:t>
            </a:r>
          </a:p>
          <a:p>
            <a:pPr>
              <a:spcAft>
                <a:spcPts val="1200"/>
              </a:spcAft>
            </a:pPr>
            <a:endParaRPr lang="en-GB" sz="2800" dirty="0"/>
          </a:p>
          <a:p>
            <a:pPr>
              <a:spcAft>
                <a:spcPts val="1200"/>
              </a:spcAft>
            </a:pP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02400" y="1473200"/>
            <a:ext cx="4673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i="1" dirty="0"/>
              <a:t>It helps you: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/>
              <a:t>Say what type of new development might be appropriate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/>
              <a:t>Say what those buildings should look like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/>
              <a:t>Say which areas should be designated ‘green spaces’ in order to protect them </a:t>
            </a:r>
          </a:p>
        </p:txBody>
      </p:sp>
    </p:spTree>
    <p:extLst>
      <p:ext uri="{BB962C8B-B14F-4D97-AF65-F5344CB8AC3E}">
        <p14:creationId xmlns:p14="http://schemas.microsoft.com/office/powerpoint/2010/main" val="246161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773F34-A8F3-AA01-FB90-CA840A238062}"/>
              </a:ext>
            </a:extLst>
          </p:cNvPr>
          <p:cNvSpPr txBox="1"/>
          <p:nvPr/>
        </p:nvSpPr>
        <p:spPr>
          <a:xfrm>
            <a:off x="3462215" y="209171"/>
            <a:ext cx="5313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Comments people made …</a:t>
            </a:r>
          </a:p>
        </p:txBody>
      </p:sp>
      <p:sp>
        <p:nvSpPr>
          <p:cNvPr id="26" name="Oval 25"/>
          <p:cNvSpPr/>
          <p:nvPr/>
        </p:nvSpPr>
        <p:spPr>
          <a:xfrm>
            <a:off x="4959350" y="1143000"/>
            <a:ext cx="2093077" cy="20574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/>
              <a:t>Better bus reliability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2600" y="1282700"/>
            <a:ext cx="1778000" cy="1778000"/>
          </a:xfrm>
          <a:prstGeom prst="rect">
            <a:avLst/>
          </a:prstGeom>
          <a:solidFill>
            <a:srgbClr val="98480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Homes for people who most need it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984500" y="4254500"/>
            <a:ext cx="1905000" cy="1905000"/>
          </a:xfrm>
          <a:prstGeom prst="rect">
            <a:avLst/>
          </a:prstGeom>
          <a:solidFill>
            <a:srgbClr val="98480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Control creeping development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525000" y="3009900"/>
            <a:ext cx="1968500" cy="19685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Higher quality homes, more contemporary design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07300" y="1168400"/>
            <a:ext cx="1955800" cy="1320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Dedicated cycle paths</a:t>
            </a:r>
          </a:p>
        </p:txBody>
      </p:sp>
      <p:sp>
        <p:nvSpPr>
          <p:cNvPr id="39" name="Oval 38"/>
          <p:cNvSpPr/>
          <p:nvPr/>
        </p:nvSpPr>
        <p:spPr>
          <a:xfrm>
            <a:off x="2724150" y="869950"/>
            <a:ext cx="2559050" cy="25590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Housing development in a balanced but realistic way</a:t>
            </a:r>
          </a:p>
        </p:txBody>
      </p:sp>
      <p:sp>
        <p:nvSpPr>
          <p:cNvPr id="38" name="Oval 37"/>
          <p:cNvSpPr/>
          <p:nvPr/>
        </p:nvSpPr>
        <p:spPr>
          <a:xfrm>
            <a:off x="6572250" y="2387600"/>
            <a:ext cx="2457450" cy="245745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/>
              <a:t>Better infrastructure before building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96000" y="4597400"/>
            <a:ext cx="1841500" cy="1841500"/>
          </a:xfrm>
          <a:prstGeom prst="rect">
            <a:avLst/>
          </a:prstGeom>
          <a:solidFill>
            <a:srgbClr val="98480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Homes that are really affordable</a:t>
            </a:r>
          </a:p>
        </p:txBody>
      </p:sp>
      <p:sp>
        <p:nvSpPr>
          <p:cNvPr id="27" name="Oval 26"/>
          <p:cNvSpPr/>
          <p:nvPr/>
        </p:nvSpPr>
        <p:spPr>
          <a:xfrm>
            <a:off x="4419600" y="2933700"/>
            <a:ext cx="1943100" cy="19431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The pub</a:t>
            </a:r>
          </a:p>
        </p:txBody>
      </p:sp>
      <p:sp>
        <p:nvSpPr>
          <p:cNvPr id="25" name="Oval 24"/>
          <p:cNvSpPr/>
          <p:nvPr/>
        </p:nvSpPr>
        <p:spPr>
          <a:xfrm>
            <a:off x="8102600" y="4432300"/>
            <a:ext cx="1790700" cy="17907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Bus to Witney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24000" y="2832100"/>
            <a:ext cx="1955800" cy="18923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Community owned renewable energy</a:t>
            </a:r>
          </a:p>
        </p:txBody>
      </p:sp>
      <p:sp>
        <p:nvSpPr>
          <p:cNvPr id="22" name="Oval 21"/>
          <p:cNvSpPr/>
          <p:nvPr/>
        </p:nvSpPr>
        <p:spPr>
          <a:xfrm>
            <a:off x="546100" y="4470400"/>
            <a:ext cx="1816100" cy="18161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Clean up the river</a:t>
            </a:r>
          </a:p>
        </p:txBody>
      </p:sp>
      <p:sp>
        <p:nvSpPr>
          <p:cNvPr id="24" name="Oval 23"/>
          <p:cNvSpPr/>
          <p:nvPr/>
        </p:nvSpPr>
        <p:spPr>
          <a:xfrm>
            <a:off x="9461500" y="1104900"/>
            <a:ext cx="2044700" cy="2044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b="1"/>
              <a:t>Enforcing dark skies</a:t>
            </a:r>
          </a:p>
        </p:txBody>
      </p:sp>
    </p:spTree>
    <p:extLst>
      <p:ext uri="{BB962C8B-B14F-4D97-AF65-F5344CB8AC3E}">
        <p14:creationId xmlns:p14="http://schemas.microsoft.com/office/powerpoint/2010/main" val="401913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FE2FB-23F0-8547-127B-199A1D4DFC4D}"/>
              </a:ext>
            </a:extLst>
          </p:cNvPr>
          <p:cNvSpPr txBox="1"/>
          <p:nvPr/>
        </p:nvSpPr>
        <p:spPr>
          <a:xfrm>
            <a:off x="2565400" y="3013501"/>
            <a:ext cx="706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FFFF"/>
                </a:solidFill>
              </a:rPr>
              <a:t>Policies  vs  Aspirations </a:t>
            </a:r>
          </a:p>
        </p:txBody>
      </p:sp>
    </p:spTree>
    <p:extLst>
      <p:ext uri="{BB962C8B-B14F-4D97-AF65-F5344CB8AC3E}">
        <p14:creationId xmlns:p14="http://schemas.microsoft.com/office/powerpoint/2010/main" val="345784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F50908-A23E-DCB1-01FA-A0541E9D8DFC}"/>
              </a:ext>
            </a:extLst>
          </p:cNvPr>
          <p:cNvSpPr txBox="1"/>
          <p:nvPr/>
        </p:nvSpPr>
        <p:spPr>
          <a:xfrm>
            <a:off x="1295400" y="1054702"/>
            <a:ext cx="9626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dirty="0"/>
              <a:t>What have we done so far?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GB" sz="2800" dirty="0"/>
              <a:t>  Together with the PC secured a </a:t>
            </a:r>
            <a:r>
              <a:rPr lang="en-GB" sz="2800" b="1" dirty="0"/>
              <a:t>grant to support the work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GB" sz="2800" b="1" dirty="0"/>
              <a:t>  Village engagement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GB" sz="2800" dirty="0"/>
              <a:t>  </a:t>
            </a:r>
            <a:r>
              <a:rPr lang="en-GB" sz="2800" b="1" dirty="0"/>
              <a:t>Village Survey </a:t>
            </a:r>
            <a:r>
              <a:rPr lang="en-GB" sz="2800" dirty="0"/>
              <a:t>designed, distributed and being collated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GB" sz="2800" dirty="0"/>
              <a:t>  </a:t>
            </a:r>
            <a:r>
              <a:rPr lang="en-GB" sz="2800" b="1" dirty="0"/>
              <a:t>Character Assessment </a:t>
            </a:r>
            <a:r>
              <a:rPr lang="en-GB" sz="2800" dirty="0"/>
              <a:t>of village by volunteers is underway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GB" sz="2800" dirty="0"/>
              <a:t>  </a:t>
            </a:r>
            <a:r>
              <a:rPr lang="en-GB" sz="2800" b="1" dirty="0"/>
              <a:t>Landscape Assessment </a:t>
            </a:r>
            <a:r>
              <a:rPr lang="en-GB" sz="2800" dirty="0"/>
              <a:t>commissioned with external contractor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GB" sz="2800" dirty="0"/>
              <a:t>  Keeping tabs on external issues which could impact </a:t>
            </a:r>
            <a:r>
              <a:rPr lang="en-GB" sz="2800" dirty="0" err="1"/>
              <a:t>eg</a:t>
            </a:r>
            <a:r>
              <a:rPr lang="en-GB" sz="2800" dirty="0"/>
              <a:t> </a:t>
            </a:r>
          </a:p>
          <a:p>
            <a:pPr marL="742950" lvl="1" indent="-285750">
              <a:spcAft>
                <a:spcPts val="600"/>
              </a:spcAft>
            </a:pPr>
            <a:r>
              <a:rPr lang="en-GB" sz="2800" dirty="0"/>
              <a:t>- Government policies</a:t>
            </a:r>
          </a:p>
          <a:p>
            <a:pPr marL="742950" lvl="1" indent="-285750">
              <a:spcAft>
                <a:spcPts val="600"/>
              </a:spcAft>
            </a:pPr>
            <a:r>
              <a:rPr lang="en-GB" sz="2800" dirty="0"/>
              <a:t>- WODC local plan refresh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28972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FE71A7-A2BF-69CD-7A02-41ECA156C201}"/>
              </a:ext>
            </a:extLst>
          </p:cNvPr>
          <p:cNvSpPr txBox="1"/>
          <p:nvPr/>
        </p:nvSpPr>
        <p:spPr>
          <a:xfrm>
            <a:off x="4274002" y="389876"/>
            <a:ext cx="3643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The survey results</a:t>
            </a:r>
          </a:p>
        </p:txBody>
      </p:sp>
      <p:pic>
        <p:nvPicPr>
          <p:cNvPr id="3" name="Graphic 2" descr="Group of people with solid fill">
            <a:extLst>
              <a:ext uri="{FF2B5EF4-FFF2-40B4-BE49-F238E27FC236}">
                <a16:creationId xmlns:a16="http://schemas.microsoft.com/office/drawing/2014/main" id="{DA62FFA6-125F-A7D4-9566-AFE53961D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6388" y="1701800"/>
            <a:ext cx="1988735" cy="1988735"/>
          </a:xfrm>
          <a:prstGeom prst="rect">
            <a:avLst/>
          </a:prstGeom>
        </p:spPr>
      </p:pic>
      <p:pic>
        <p:nvPicPr>
          <p:cNvPr id="4" name="Graphic 3" descr="House with solid fill">
            <a:extLst>
              <a:ext uri="{FF2B5EF4-FFF2-40B4-BE49-F238E27FC236}">
                <a16:creationId xmlns:a16="http://schemas.microsoft.com/office/drawing/2014/main" id="{2031C313-FCDD-5555-812A-4B9C8CCD9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1475" y="1341631"/>
            <a:ext cx="2506469" cy="2506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0B779D-A3A5-0783-F44D-41D81204C086}"/>
              </a:ext>
            </a:extLst>
          </p:cNvPr>
          <p:cNvSpPr txBox="1"/>
          <p:nvPr/>
        </p:nvSpPr>
        <p:spPr>
          <a:xfrm>
            <a:off x="787401" y="3848100"/>
            <a:ext cx="478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451 Household responses</a:t>
            </a:r>
          </a:p>
          <a:p>
            <a:pPr algn="ctr"/>
            <a:r>
              <a:rPr lang="en-GB" sz="3200" b="1" dirty="0"/>
              <a:t>out of 727 in Stonesfield</a:t>
            </a:r>
          </a:p>
          <a:p>
            <a:pPr algn="ctr"/>
            <a:r>
              <a:rPr lang="en-GB" sz="3200" b="1" dirty="0"/>
              <a:t>62%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47412-2774-3BC5-889A-5216A2A45AFE}"/>
              </a:ext>
            </a:extLst>
          </p:cNvPr>
          <p:cNvSpPr txBox="1"/>
          <p:nvPr/>
        </p:nvSpPr>
        <p:spPr>
          <a:xfrm>
            <a:off x="6578600" y="3863017"/>
            <a:ext cx="481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612 Individual responses</a:t>
            </a:r>
          </a:p>
          <a:p>
            <a:pPr algn="ctr"/>
            <a:r>
              <a:rPr lang="en-GB" sz="3200" b="1" dirty="0"/>
              <a:t>out of 1,343 in Stonesfield</a:t>
            </a:r>
          </a:p>
          <a:p>
            <a:pPr algn="ctr"/>
            <a:r>
              <a:rPr lang="en-GB" sz="3200" b="1" dirty="0"/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282054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4610</TotalTime>
  <Words>1077</Words>
  <Application>Microsoft Macintosh PowerPoint</Application>
  <PresentationFormat>Widescreen</PresentationFormat>
  <Paragraphs>286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philippa lowe</dc:creator>
  <cp:lastModifiedBy>Paul Bates</cp:lastModifiedBy>
  <cp:revision>85</cp:revision>
  <dcterms:created xsi:type="dcterms:W3CDTF">2001-01-01T02:54:08Z</dcterms:created>
  <dcterms:modified xsi:type="dcterms:W3CDTF">2023-10-10T12:54:27Z</dcterms:modified>
</cp:coreProperties>
</file>